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8"/>
  </p:notesMasterIdLst>
  <p:sldIdLst>
    <p:sldId id="281" r:id="rId3"/>
    <p:sldId id="291" r:id="rId4"/>
    <p:sldId id="289" r:id="rId5"/>
    <p:sldId id="290" r:id="rId6"/>
    <p:sldId id="269" r:id="rId7"/>
    <p:sldId id="270" r:id="rId8"/>
    <p:sldId id="294" r:id="rId9"/>
    <p:sldId id="282" r:id="rId10"/>
    <p:sldId id="283" r:id="rId11"/>
    <p:sldId id="292" r:id="rId12"/>
    <p:sldId id="284" r:id="rId13"/>
    <p:sldId id="285" r:id="rId14"/>
    <p:sldId id="293" r:id="rId15"/>
    <p:sldId id="286" r:id="rId16"/>
    <p:sldId id="28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B3FF"/>
    <a:srgbClr val="B48FFF"/>
    <a:srgbClr val="FFCCFF"/>
    <a:srgbClr val="99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4299" autoAdjust="0"/>
  </p:normalViewPr>
  <p:slideViewPr>
    <p:cSldViewPr>
      <p:cViewPr varScale="1">
        <p:scale>
          <a:sx n="45" d="100"/>
          <a:sy n="45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0C2ECC-7C17-4C0A-9434-0D3C9F2656E1}" type="datetimeFigureOut">
              <a:rPr lang="en-US"/>
              <a:pPr>
                <a:defRPr/>
              </a:pPr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1B435C-DB24-4DEE-8387-9DD28593C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33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42243-D347-4ACD-9A09-2C72E9C2F0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8731F-2EAF-4C7B-8C34-D3AB3A9C300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8305800" cy="56388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2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3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2655751"/>
            <a:ext cx="7772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086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2619123"/>
            <a:ext cx="7772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85800" y="4193137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4297650" y="6443967"/>
            <a:ext cx="5487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4909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700925" y="1866400"/>
            <a:ext cx="57423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593400" y="1143425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9600" kern="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 kern="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4128151" y="734200"/>
            <a:ext cx="887711" cy="1132213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297650" y="6443967"/>
            <a:ext cx="5487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075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-6025" y="1290633"/>
            <a:ext cx="91560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2084533"/>
            <a:ext cx="8229600" cy="3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4297650" y="6443967"/>
            <a:ext cx="5487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3394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-6025" y="1290633"/>
            <a:ext cx="91560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2010567"/>
            <a:ext cx="3994500" cy="455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692275" y="2010567"/>
            <a:ext cx="3994500" cy="455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4297650" y="6443967"/>
            <a:ext cx="5487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507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-6025" y="1290633"/>
            <a:ext cx="91560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2010567"/>
            <a:ext cx="2631900" cy="455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3223964" y="2010567"/>
            <a:ext cx="2631900" cy="455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5990727" y="2010567"/>
            <a:ext cx="2631900" cy="455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4297650" y="6443967"/>
            <a:ext cx="5487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48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-6025" y="1290633"/>
            <a:ext cx="91560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4297650" y="6443967"/>
            <a:ext cx="5487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9669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297650" y="6443967"/>
            <a:ext cx="5487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2371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4297650" y="6443967"/>
            <a:ext cx="5487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776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146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8305800" cy="56388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2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1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8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69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428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41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7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45856 h 720"/>
                  <a:gd name="T4" fmla="*/ 389 w 1000"/>
                  <a:gd name="T5" fmla="*/ 45856 h 720"/>
                  <a:gd name="T6" fmla="*/ 38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Freeform 6"/>
              <p:cNvSpPr>
                <a:spLocks/>
              </p:cNvSpPr>
              <p:nvPr/>
            </p:nvSpPr>
            <p:spPr bwMode="ltGray">
              <a:xfrm rot="-5400000">
                <a:off x="966" y="167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4 h 317"/>
                  <a:gd name="T4" fmla="*/ 624 w 624"/>
                  <a:gd name="T5" fmla="*/ 48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Freeform 7"/>
              <p:cNvSpPr>
                <a:spLocks/>
              </p:cNvSpPr>
              <p:nvPr/>
            </p:nvSpPr>
            <p:spPr bwMode="ltGray">
              <a:xfrm rot="-5400000">
                <a:off x="-73" y="1760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32 h 317"/>
                  <a:gd name="T4" fmla="*/ 624 w 624"/>
                  <a:gd name="T5" fmla="*/ 23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9"/>
              <p:cNvSpPr>
                <a:spLocks/>
              </p:cNvSpPr>
              <p:nvPr/>
            </p:nvSpPr>
            <p:spPr bwMode="ltGray">
              <a:xfrm rot="-5400000">
                <a:off x="432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87 h 272"/>
                  <a:gd name="T4" fmla="*/ 240 w 624"/>
                  <a:gd name="T5" fmla="*/ 430 h 272"/>
                  <a:gd name="T6" fmla="*/ 624 w 624"/>
                  <a:gd name="T7" fmla="*/ 48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10"/>
              <p:cNvSpPr>
                <a:spLocks/>
              </p:cNvSpPr>
              <p:nvPr/>
            </p:nvSpPr>
            <p:spPr bwMode="ltGray">
              <a:xfrm rot="-5400000">
                <a:off x="145" y="1728"/>
                <a:ext cx="632" cy="316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2 h 362"/>
                  <a:gd name="T4" fmla="*/ 248 w 632"/>
                  <a:gd name="T5" fmla="*/ 242 h 362"/>
                  <a:gd name="T6" fmla="*/ 632 w 632"/>
                  <a:gd name="T7" fmla="*/ 242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11"/>
              <p:cNvSpPr>
                <a:spLocks/>
              </p:cNvSpPr>
              <p:nvPr/>
            </p:nvSpPr>
            <p:spPr bwMode="ltGray">
              <a:xfrm rot="-5400000">
                <a:off x="3189" y="165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7 h 317"/>
                  <a:gd name="T4" fmla="*/ 624 w 624"/>
                  <a:gd name="T5" fmla="*/ 47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6 h 370"/>
                  <a:gd name="T4" fmla="*/ 624 w 624"/>
                  <a:gd name="T5" fmla="*/ 156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4"/>
              <p:cNvSpPr>
                <a:spLocks/>
              </p:cNvSpPr>
              <p:nvPr/>
            </p:nvSpPr>
            <p:spPr bwMode="ltGray">
              <a:xfrm rot="-5400000">
                <a:off x="2541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31 h 317"/>
                  <a:gd name="T4" fmla="*/ 624 w 624"/>
                  <a:gd name="T5" fmla="*/ 23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6 h 272"/>
                  <a:gd name="T4" fmla="*/ 240 w 624"/>
                  <a:gd name="T5" fmla="*/ 421 h 272"/>
                  <a:gd name="T6" fmla="*/ 624 w 624"/>
                  <a:gd name="T7" fmla="*/ 47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6"/>
              <p:cNvSpPr>
                <a:spLocks/>
              </p:cNvSpPr>
              <p:nvPr/>
            </p:nvSpPr>
            <p:spPr bwMode="ltGray">
              <a:xfrm rot="-5400000">
                <a:off x="2033" y="1721"/>
                <a:ext cx="632" cy="316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2 h 362"/>
                  <a:gd name="T4" fmla="*/ 248 w 632"/>
                  <a:gd name="T5" fmla="*/ 242 h 362"/>
                  <a:gd name="T6" fmla="*/ 632 w 632"/>
                  <a:gd name="T7" fmla="*/ 242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7"/>
              <p:cNvSpPr>
                <a:spLocks/>
              </p:cNvSpPr>
              <p:nvPr/>
            </p:nvSpPr>
            <p:spPr bwMode="ltGray">
              <a:xfrm rot="-5400000">
                <a:off x="4058" y="165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7 h 317"/>
                  <a:gd name="T4" fmla="*/ 624 w 624"/>
                  <a:gd name="T5" fmla="*/ 47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8"/>
              <p:cNvSpPr>
                <a:spLocks/>
              </p:cNvSpPr>
              <p:nvPr/>
            </p:nvSpPr>
            <p:spPr bwMode="ltGray">
              <a:xfrm rot="-5400000">
                <a:off x="3705" y="1660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4 h 317"/>
                  <a:gd name="T4" fmla="*/ 624 w 624"/>
                  <a:gd name="T5" fmla="*/ 48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9"/>
              <p:cNvSpPr>
                <a:spLocks/>
              </p:cNvSpPr>
              <p:nvPr/>
            </p:nvSpPr>
            <p:spPr bwMode="ltGray">
              <a:xfrm rot="-5400000">
                <a:off x="4552" y="1739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20"/>
              <p:cNvSpPr>
                <a:spLocks/>
              </p:cNvSpPr>
              <p:nvPr/>
            </p:nvSpPr>
            <p:spPr bwMode="ltGray">
              <a:xfrm>
                <a:off x="5469" y="1554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21"/>
              <p:cNvSpPr>
                <a:spLocks/>
              </p:cNvSpPr>
              <p:nvPr/>
            </p:nvSpPr>
            <p:spPr bwMode="ltGray">
              <a:xfrm rot="-5400000">
                <a:off x="5068" y="1679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6 h 272"/>
                  <a:gd name="T4" fmla="*/ 240 w 624"/>
                  <a:gd name="T5" fmla="*/ 421 h 272"/>
                  <a:gd name="T6" fmla="*/ 624 w 624"/>
                  <a:gd name="T7" fmla="*/ 47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22"/>
              <p:cNvSpPr>
                <a:spLocks/>
              </p:cNvSpPr>
              <p:nvPr/>
            </p:nvSpPr>
            <p:spPr bwMode="ltGray">
              <a:xfrm rot="-5400000">
                <a:off x="4775" y="1705"/>
                <a:ext cx="632" cy="316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2 h 362"/>
                  <a:gd name="T4" fmla="*/ 248 w 632"/>
                  <a:gd name="T5" fmla="*/ 242 h 362"/>
                  <a:gd name="T6" fmla="*/ 632 w 632"/>
                  <a:gd name="T7" fmla="*/ 242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0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25 h 385"/>
                <a:gd name="T2" fmla="*/ 3239 w 5762"/>
                <a:gd name="T3" fmla="*/ 215 h 385"/>
                <a:gd name="T4" fmla="*/ 3239 w 5762"/>
                <a:gd name="T5" fmla="*/ 4 h 385"/>
                <a:gd name="T6" fmla="*/ 0 w 5762"/>
                <a:gd name="T7" fmla="*/ 0 h 385"/>
                <a:gd name="T8" fmla="*/ 0 w 5762"/>
                <a:gd name="T9" fmla="*/ 225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3238 w 5761"/>
                <a:gd name="T3" fmla="*/ 0 h 189"/>
                <a:gd name="T4" fmla="*/ 3238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-6025" y="1290633"/>
            <a:ext cx="9156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084533"/>
            <a:ext cx="8229600" cy="3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6443967"/>
            <a:ext cx="5487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1840495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152" y="1061990"/>
            <a:ext cx="6019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7200" kern="0" dirty="0">
                <a:solidFill>
                  <a:srgbClr val="CCCCCC">
                    <a:lumMod val="40000"/>
                    <a:lumOff val="60000"/>
                  </a:srgbClr>
                </a:solidFill>
                <a:latin typeface="Arial"/>
                <a:cs typeface="Arial"/>
                <a:sym typeface="Arial"/>
              </a:rPr>
              <a:t>Mesopotamia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2921000"/>
            <a:ext cx="6931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FFFFFF"/>
                </a:solidFill>
                <a:latin typeface="Bell MT" panose="02020503060305020303" pitchFamily="18" charset="0"/>
                <a:cs typeface="Arial"/>
                <a:sym typeface="Arial"/>
              </a:rPr>
              <a:t>SSWH1 Analyze the origins, structures, and interactions of societies in the ancient world from 3500 BCE/BC to 500 BCE/BC.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FFFFFF"/>
              </a:solidFill>
              <a:latin typeface="Bell MT" panose="02020503060305020303" pitchFamily="18" charset="0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FFFFFF"/>
                </a:solidFill>
                <a:latin typeface="Bell MT" panose="02020503060305020303" pitchFamily="18" charset="0"/>
                <a:cs typeface="Arial"/>
                <a:sym typeface="Arial"/>
              </a:rPr>
              <a:t>a. Compare and contrast Mesopotamian and Egyptian societies, include: religion, culture, economics, politics, and technology.</a:t>
            </a:r>
          </a:p>
        </p:txBody>
      </p:sp>
    </p:spTree>
    <p:extLst>
      <p:ext uri="{BB962C8B-B14F-4D97-AF65-F5344CB8AC3E}">
        <p14:creationId xmlns:p14="http://schemas.microsoft.com/office/powerpoint/2010/main" val="31775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Ziggurat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54053"/>
            <a:ext cx="6419850" cy="4286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228600" y="6324600"/>
            <a:ext cx="6141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Bell MT" panose="02020503060305020303" pitchFamily="18" charset="0"/>
              </a:rPr>
              <a:t>SSWH1 Analyze the origins, structures, and interactions of societies in the ancient world from 3500 BCE/BC to 500 BCE/BC</a:t>
            </a:r>
            <a:r>
              <a:rPr lang="en-US" sz="900" dirty="0" smtClean="0">
                <a:solidFill>
                  <a:schemeClr val="bg1"/>
                </a:solidFill>
                <a:latin typeface="Bell MT" panose="02020503060305020303" pitchFamily="18" charset="0"/>
              </a:rPr>
              <a:t>.</a:t>
            </a:r>
            <a:endParaRPr lang="en-US" sz="9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Bell MT" panose="02020503060305020303" pitchFamily="18" charset="0"/>
              </a:rPr>
              <a:t>a. Compare and contrast Mesopotamian and Egyptian societies, include: religion, culture, economics, politics, and technology.</a:t>
            </a:r>
          </a:p>
        </p:txBody>
      </p:sp>
    </p:spTree>
    <p:extLst>
      <p:ext uri="{BB962C8B-B14F-4D97-AF65-F5344CB8AC3E}">
        <p14:creationId xmlns:p14="http://schemas.microsoft.com/office/powerpoint/2010/main" val="8185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581" y="491099"/>
            <a:ext cx="9156000" cy="1143200"/>
          </a:xfrm>
        </p:spPr>
        <p:txBody>
          <a:bodyPr/>
          <a:lstStyle/>
          <a:p>
            <a:r>
              <a:rPr lang="en-US" dirty="0"/>
              <a:t>Achievements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3524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22288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02557" y="51100"/>
            <a:ext cx="6141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Bell MT" panose="02020503060305020303" pitchFamily="18" charset="0"/>
              </a:rPr>
              <a:t>SSWH1 Analyze the origins, structures, and interactions of societies in the ancient world from 3500 BCE/BC to 500 BCE/BC</a:t>
            </a:r>
            <a:r>
              <a:rPr lang="en-US" sz="900" dirty="0" smtClean="0">
                <a:solidFill>
                  <a:schemeClr val="bg1"/>
                </a:solidFill>
                <a:latin typeface="Bell MT" panose="02020503060305020303" pitchFamily="18" charset="0"/>
              </a:rPr>
              <a:t>.</a:t>
            </a:r>
            <a:endParaRPr lang="en-US" sz="9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Bell MT" panose="02020503060305020303" pitchFamily="18" charset="0"/>
              </a:rPr>
              <a:t>a. Compare and contrast Mesopotamian and Egyptian societies, include: religion, culture, economics, politics, and technology.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6465"/>
            <a:ext cx="8229600" cy="5287501"/>
          </a:xfrm>
        </p:spPr>
        <p:txBody>
          <a:bodyPr/>
          <a:lstStyle/>
          <a:p>
            <a:pPr lvl="1" fontAlgn="ctr"/>
            <a:r>
              <a:rPr lang="en-US" dirty="0" smtClean="0"/>
              <a:t>Developed </a:t>
            </a:r>
            <a:r>
              <a:rPr lang="en-US" dirty="0"/>
              <a:t>symbol writing (</a:t>
            </a:r>
            <a:r>
              <a:rPr lang="en-US" i="1" dirty="0"/>
              <a:t>cuneiform</a:t>
            </a:r>
            <a:r>
              <a:rPr lang="en-US" dirty="0"/>
              <a:t>)</a:t>
            </a:r>
          </a:p>
          <a:p>
            <a:pPr lvl="2" fontAlgn="ctr"/>
            <a:r>
              <a:rPr lang="en-US" dirty="0"/>
              <a:t>Pictograms and signs for the numbers were engraved with a reed stylus on clay </a:t>
            </a:r>
            <a:r>
              <a:rPr lang="en-US" dirty="0" smtClean="0"/>
              <a:t>tablets</a:t>
            </a:r>
          </a:p>
          <a:p>
            <a:pPr lvl="1" fontAlgn="ctr"/>
            <a:r>
              <a:rPr lang="en-US" dirty="0" smtClean="0"/>
              <a:t>Developed</a:t>
            </a:r>
          </a:p>
          <a:p>
            <a:pPr lvl="2" fontAlgn="ctr"/>
            <a:r>
              <a:rPr lang="en-US" dirty="0" smtClean="0"/>
              <a:t>Elaborate brick houses</a:t>
            </a:r>
          </a:p>
          <a:p>
            <a:pPr lvl="2" fontAlgn="ctr"/>
            <a:r>
              <a:rPr lang="en-US" dirty="0" smtClean="0"/>
              <a:t>Palaces and temples</a:t>
            </a:r>
          </a:p>
          <a:p>
            <a:pPr lvl="2" fontAlgn="ctr"/>
            <a:r>
              <a:rPr lang="en-US" dirty="0" smtClean="0"/>
              <a:t>Bronze tools and weapons</a:t>
            </a:r>
          </a:p>
          <a:p>
            <a:pPr lvl="2" fontAlgn="ctr"/>
            <a:r>
              <a:rPr lang="en-US" dirty="0" smtClean="0"/>
              <a:t>Irrigation works</a:t>
            </a:r>
          </a:p>
          <a:p>
            <a:pPr lvl="2" fontAlgn="ctr"/>
            <a:r>
              <a:rPr lang="en-US" dirty="0" smtClean="0"/>
              <a:t>Trade with other peoples </a:t>
            </a:r>
          </a:p>
          <a:p>
            <a:pPr lvl="2" fontAlgn="ctr"/>
            <a:r>
              <a:rPr lang="en-US" dirty="0" smtClean="0"/>
              <a:t>An early form of money</a:t>
            </a:r>
          </a:p>
          <a:p>
            <a:pPr lvl="2" fontAlgn="ctr"/>
            <a:r>
              <a:rPr lang="en-US" dirty="0" smtClean="0"/>
              <a:t>Religious and political institutions</a:t>
            </a:r>
          </a:p>
          <a:p>
            <a:pPr lvl="2" fontAlgn="ctr"/>
            <a:r>
              <a:rPr lang="en-US" dirty="0" smtClean="0"/>
              <a:t>Schools </a:t>
            </a:r>
          </a:p>
          <a:p>
            <a:pPr lvl="2" fontAlgn="ctr"/>
            <a:r>
              <a:rPr lang="en-US" dirty="0" smtClean="0"/>
              <a:t>Religious and secular literature</a:t>
            </a:r>
          </a:p>
          <a:p>
            <a:pPr lvl="2" fontAlgn="ctr"/>
            <a:r>
              <a:rPr lang="en-US" dirty="0" smtClean="0"/>
              <a:t>Art</a:t>
            </a:r>
          </a:p>
          <a:p>
            <a:pPr lvl="2" fontAlgn="ctr"/>
            <a:r>
              <a:rPr lang="en-US" dirty="0" smtClean="0"/>
              <a:t>Codes of law</a:t>
            </a:r>
          </a:p>
          <a:p>
            <a:pPr lvl="2" fontAlgn="ctr"/>
            <a:r>
              <a:rPr lang="en-US" dirty="0" smtClean="0"/>
              <a:t>Medicinal drugs</a:t>
            </a:r>
          </a:p>
          <a:p>
            <a:pPr lvl="2" fontAlgn="ctr"/>
            <a:r>
              <a:rPr lang="en-US" dirty="0" smtClean="0"/>
              <a:t>Lunar Calendar</a:t>
            </a:r>
          </a:p>
          <a:p>
            <a:pPr lvl="2" font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0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Warfare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City-states engaged in frequent warfare with each other, over boundaries and water rights--canals built upriver reduced the water available to the cities downriver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Rulers of city-states were responsible for leading armies and enforcing laws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Also responsible for maintaining city walls and irrigations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228600" y="6324600"/>
            <a:ext cx="6141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Bell MT" panose="02020503060305020303" pitchFamily="18" charset="0"/>
              </a:rPr>
              <a:t>SSWH1 Analyze the origins, structures, and interactions of societies in the ancient world from 3500 BCE/BC to 500 BCE/BC</a:t>
            </a:r>
            <a:r>
              <a:rPr lang="en-US" sz="900" dirty="0" smtClean="0">
                <a:solidFill>
                  <a:schemeClr val="bg1"/>
                </a:solidFill>
                <a:latin typeface="Bell MT" panose="02020503060305020303" pitchFamily="18" charset="0"/>
              </a:rPr>
              <a:t>.</a:t>
            </a:r>
            <a:endParaRPr lang="en-US" sz="9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Bell MT" panose="02020503060305020303" pitchFamily="18" charset="0"/>
              </a:rPr>
              <a:t>a. Compare and contrast Mesopotamian and Egyptian societies, include: religion, culture, economics, politics, and technology.</a:t>
            </a:r>
          </a:p>
        </p:txBody>
      </p:sp>
    </p:spTree>
    <p:extLst>
      <p:ext uri="{BB962C8B-B14F-4D97-AF65-F5344CB8AC3E}">
        <p14:creationId xmlns:p14="http://schemas.microsoft.com/office/powerpoint/2010/main" val="17851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2000" y="430416"/>
            <a:ext cx="9156000" cy="1143200"/>
          </a:xfrm>
        </p:spPr>
        <p:txBody>
          <a:bodyPr/>
          <a:lstStyle/>
          <a:p>
            <a:r>
              <a:rPr lang="en-US" dirty="0" smtClean="0"/>
              <a:t>Legacy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1267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Developed basic algebra and geometry, astronomy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Number system based on 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Divided hour into 60 minutes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Divided circle into 360 degrees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Built earliest known wheeled carts &amp; wagons (~3000 BC)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Potter’s wheel to make bowls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Looms to weave cloth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Bronze to make tools and weapons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Engineering: irrigation systems and flood control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Invented the Lyre: a </a:t>
            </a:r>
            <a:r>
              <a:rPr lang="en-US" smtClean="0"/>
              <a:t>string instrument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39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Akkad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>
              <a:buFont typeface="Arial" panose="020B0604020202020204" pitchFamily="34" charset="0"/>
              <a:buChar char="•"/>
            </a:pPr>
            <a:r>
              <a:rPr lang="en-US" dirty="0"/>
              <a:t>North of the Sumer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dirty="0"/>
              <a:t>Semitic </a:t>
            </a:r>
            <a:r>
              <a:rPr lang="en-US" dirty="0" smtClean="0"/>
              <a:t>people (name given because of languages spoken)</a:t>
            </a: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US" dirty="0" smtClean="0"/>
              <a:t>Assyrian</a:t>
            </a: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US" dirty="0" smtClean="0"/>
              <a:t>Akkadian</a:t>
            </a: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US" dirty="0" smtClean="0"/>
              <a:t>Babylonian</a:t>
            </a: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US" dirty="0" smtClean="0"/>
              <a:t>Phoenician</a:t>
            </a: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US" dirty="0" smtClean="0"/>
              <a:t>Arabic</a:t>
            </a: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US" dirty="0" smtClean="0"/>
              <a:t>Hebrew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228600" y="6324600"/>
            <a:ext cx="6141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Bell MT" panose="02020503060305020303" pitchFamily="18" charset="0"/>
              </a:rPr>
              <a:t>SSWH1 Analyze the origins, structures, and interactions of societies in the ancient world from 3500 BCE/BC to 500 BCE/BC</a:t>
            </a:r>
            <a:r>
              <a:rPr lang="en-US" sz="900" dirty="0" smtClean="0">
                <a:solidFill>
                  <a:schemeClr val="bg1"/>
                </a:solidFill>
                <a:latin typeface="Bell MT" panose="02020503060305020303" pitchFamily="18" charset="0"/>
              </a:rPr>
              <a:t>.</a:t>
            </a:r>
            <a:endParaRPr lang="en-US" sz="9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Bell MT" panose="02020503060305020303" pitchFamily="18" charset="0"/>
              </a:rPr>
              <a:t>a. Compare and contrast Mesopotamian and Egyptian societies, include: religion, culture, economics, politics, and technology.</a:t>
            </a:r>
          </a:p>
        </p:txBody>
      </p:sp>
    </p:spTree>
    <p:extLst>
      <p:ext uri="{BB962C8B-B14F-4D97-AF65-F5344CB8AC3E}">
        <p14:creationId xmlns:p14="http://schemas.microsoft.com/office/powerpoint/2010/main" val="29169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Akkad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>
              <a:buFont typeface="Arial" panose="020B0604020202020204" pitchFamily="34" charset="0"/>
              <a:buChar char="•"/>
            </a:pPr>
            <a:r>
              <a:rPr lang="en-US" dirty="0"/>
              <a:t>2350 BCE led by Sargon the Great, the </a:t>
            </a:r>
            <a:r>
              <a:rPr lang="en-US" dirty="0" smtClean="0"/>
              <a:t>warrior King</a:t>
            </a:r>
            <a:r>
              <a:rPr lang="en-US" dirty="0"/>
              <a:t>, conquered the Sumerian cites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dirty="0"/>
              <a:t>Sargon built the worlds first empire from the Persian Gulf to the Mediterranean Sea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dirty="0"/>
              <a:t>Mediterranean became a blend of Sumerian and Akkadian </a:t>
            </a:r>
            <a:r>
              <a:rPr lang="en-US" dirty="0" smtClean="0"/>
              <a:t>elements (Cultural Diffusion)</a:t>
            </a:r>
            <a:endParaRPr lang="en-US" dirty="0"/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dirty="0" smtClean="0"/>
              <a:t>Despite economic growth and prosperity Sargon’s successors could not preserve his empire. It fell in 2100BC</a:t>
            </a:r>
            <a:endParaRPr lang="en-US" dirty="0"/>
          </a:p>
          <a:p>
            <a:pPr fontAlgn="ctr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228600" y="6324600"/>
            <a:ext cx="6141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Bell MT" panose="02020503060305020303" pitchFamily="18" charset="0"/>
              </a:rPr>
              <a:t>SSWH1 Analyze the origins, structures, and interactions of societies in the ancient world from 3500 BCE/BC to 500 BCE/BC</a:t>
            </a:r>
            <a:r>
              <a:rPr lang="en-US" sz="900" dirty="0" smtClean="0">
                <a:solidFill>
                  <a:schemeClr val="bg1"/>
                </a:solidFill>
                <a:latin typeface="Bell MT" panose="02020503060305020303" pitchFamily="18" charset="0"/>
              </a:rPr>
              <a:t>.</a:t>
            </a:r>
            <a:endParaRPr lang="en-US" sz="9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Bell MT" panose="02020503060305020303" pitchFamily="18" charset="0"/>
              </a:rPr>
              <a:t>a. Compare and contrast Mesopotamian and Egyptian societies, include: religion, culture, economics, politics, and technology.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846350" y="2209800"/>
            <a:ext cx="3764250" cy="1295400"/>
          </a:xfrm>
          <a:prstGeom prst="wedgeRectCallout">
            <a:avLst>
              <a:gd name="adj1" fmla="val -68363"/>
              <a:gd name="adj2" fmla="val 9995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The spread of ideas, customs, and technologies from one people to and other. Often occurred through migration, trade, and warfare.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5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2126" y="491099"/>
            <a:ext cx="9156000" cy="1143200"/>
          </a:xfrm>
        </p:spPr>
        <p:txBody>
          <a:bodyPr/>
          <a:lstStyle/>
          <a:p>
            <a:r>
              <a:rPr lang="en-US" dirty="0" smtClean="0"/>
              <a:t>River Valley Civilizations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3300-1900 BC Sumer (Mesopotamia)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2600-1900 BC Indus Valley (Indus River)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2575-2130 BC Egypt (Nile River)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1766-1122 BC Shang China (Huang River  “Yellow River”)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526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-valley-civiliz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859"/>
            <a:ext cx="9144000" cy="666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454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85800"/>
            <a:ext cx="9156000" cy="1143200"/>
          </a:xfrm>
        </p:spPr>
        <p:txBody>
          <a:bodyPr/>
          <a:lstStyle/>
          <a:p>
            <a:r>
              <a:rPr lang="en-US" dirty="0" smtClean="0"/>
              <a:t>Features that Define a Civilization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8800" indent="-457200">
              <a:buFont typeface="+mj-lt"/>
              <a:buAutoNum type="arabicPeriod"/>
            </a:pPr>
            <a:r>
              <a:rPr lang="en-US" dirty="0" smtClean="0"/>
              <a:t>Well-organized governments</a:t>
            </a:r>
          </a:p>
          <a:p>
            <a:pPr marL="558800" indent="-457200">
              <a:buFont typeface="+mj-lt"/>
              <a:buAutoNum type="arabicPeriod"/>
            </a:pPr>
            <a:r>
              <a:rPr lang="en-US" dirty="0" smtClean="0"/>
              <a:t>Complex Religions</a:t>
            </a:r>
          </a:p>
          <a:p>
            <a:pPr marL="558800" indent="-457200">
              <a:buFont typeface="+mj-lt"/>
              <a:buAutoNum type="arabicPeriod"/>
            </a:pPr>
            <a:r>
              <a:rPr lang="en-US" dirty="0" smtClean="0"/>
              <a:t>Job Specialization</a:t>
            </a:r>
          </a:p>
          <a:p>
            <a:pPr marL="558800" indent="-457200">
              <a:buFont typeface="+mj-lt"/>
              <a:buAutoNum type="arabicPeriod"/>
            </a:pPr>
            <a:r>
              <a:rPr lang="en-US" dirty="0" smtClean="0"/>
              <a:t>Social classes</a:t>
            </a:r>
          </a:p>
          <a:p>
            <a:pPr marL="558800" indent="-457200">
              <a:buFont typeface="+mj-lt"/>
              <a:buAutoNum type="arabicPeriod"/>
            </a:pPr>
            <a:r>
              <a:rPr lang="en-US" dirty="0" smtClean="0"/>
              <a:t>Arts &amp; Architecture</a:t>
            </a:r>
          </a:p>
          <a:p>
            <a:pPr marL="558800" indent="-457200">
              <a:buFont typeface="+mj-lt"/>
              <a:buAutoNum type="arabicPeriod"/>
            </a:pPr>
            <a:r>
              <a:rPr lang="en-US" dirty="0" smtClean="0"/>
              <a:t>Public Works</a:t>
            </a:r>
          </a:p>
          <a:p>
            <a:pPr marL="558800" indent="-457200">
              <a:buFont typeface="+mj-lt"/>
              <a:buAutoNum type="arabicPeriod"/>
            </a:pPr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16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228600" y="4953000"/>
            <a:ext cx="6400800" cy="1828800"/>
          </a:xfrm>
          <a:prstGeom prst="wedgeRectCallout">
            <a:avLst>
              <a:gd name="adj1" fmla="val 33806"/>
              <a:gd name="adj2" fmla="val -135375"/>
            </a:avLst>
          </a:prstGeom>
          <a:solidFill>
            <a:srgbClr val="FFFF99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3400">
                <a:latin typeface="Calibri" pitchFamily="34" charset="0"/>
                <a:cs typeface="Calibri" pitchFamily="34" charset="0"/>
              </a:rPr>
              <a:t>Mesopotamia means  </a:t>
            </a:r>
            <a:br>
              <a:rPr lang="en-US" altLang="en-US" sz="3400">
                <a:latin typeface="Calibri" pitchFamily="34" charset="0"/>
                <a:cs typeface="Calibri" pitchFamily="34" charset="0"/>
              </a:rPr>
            </a:br>
            <a:r>
              <a:rPr lang="en-US" altLang="en-US" sz="3400">
                <a:latin typeface="Calibri" pitchFamily="34" charset="0"/>
                <a:cs typeface="Calibri" pitchFamily="34" charset="0"/>
              </a:rPr>
              <a:t>“land between the rivers” &amp; is </a:t>
            </a:r>
            <a:br>
              <a:rPr lang="en-US" altLang="en-US" sz="3400">
                <a:latin typeface="Calibri" pitchFamily="34" charset="0"/>
                <a:cs typeface="Calibri" pitchFamily="34" charset="0"/>
              </a:rPr>
            </a:br>
            <a:r>
              <a:rPr lang="en-US" altLang="en-US" sz="3400">
                <a:latin typeface="Calibri" pitchFamily="34" charset="0"/>
                <a:cs typeface="Calibri" pitchFamily="34" charset="0"/>
              </a:rPr>
              <a:t>often called the “Fertile Crescent” </a:t>
            </a:r>
            <a:br>
              <a:rPr lang="en-US" altLang="en-US" sz="3400">
                <a:latin typeface="Calibri" pitchFamily="34" charset="0"/>
                <a:cs typeface="Calibri" pitchFamily="34" charset="0"/>
              </a:rPr>
            </a:br>
            <a:r>
              <a:rPr lang="en-US" altLang="en-US" sz="3400">
                <a:latin typeface="Calibri" pitchFamily="34" charset="0"/>
                <a:cs typeface="Calibri" pitchFamily="34" charset="0"/>
              </a:rPr>
              <a:t>or as the “Cradle of Civilization”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2286000" y="5257800"/>
            <a:ext cx="6400800" cy="1371600"/>
          </a:xfrm>
          <a:prstGeom prst="wedgeRectCallout">
            <a:avLst>
              <a:gd name="adj1" fmla="val 2912"/>
              <a:gd name="adj2" fmla="val -184986"/>
            </a:avLst>
          </a:prstGeom>
          <a:solidFill>
            <a:srgbClr val="FF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3400">
                <a:latin typeface="Calibri" pitchFamily="34" charset="0"/>
                <a:cs typeface="Calibri" pitchFamily="34" charset="0"/>
              </a:rPr>
              <a:t>The Tigris and Euphrates Rivers flooded once per year, leaving behind fertile soil ideal for farming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9893" y="0"/>
            <a:ext cx="6931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Bell MT" panose="02020503060305020303" pitchFamily="18" charset="0"/>
              </a:rPr>
              <a:t>SSWH1 Analyze the origins, structures, and interactions of societies in the ancient world from 3500 BCE/BC to 500 BCE/BC</a:t>
            </a:r>
            <a:r>
              <a:rPr lang="en-US" sz="900" dirty="0" smtClean="0">
                <a:solidFill>
                  <a:schemeClr val="tx1"/>
                </a:solidFill>
                <a:latin typeface="Bell MT" panose="02020503060305020303" pitchFamily="18" charset="0"/>
              </a:rPr>
              <a:t>.</a:t>
            </a:r>
            <a:endParaRPr lang="en-US" sz="900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r>
              <a:rPr lang="en-US" sz="900" dirty="0">
                <a:solidFill>
                  <a:schemeClr val="tx1"/>
                </a:solidFill>
                <a:latin typeface="Bell MT" panose="02020503060305020303" pitchFamily="18" charset="0"/>
              </a:rPr>
              <a:t>a. Compare and contrast Mesopotamian and Egyptian societies, include: religion, culture, economics, politics, and technology.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2743200" y="228600"/>
            <a:ext cx="5715000" cy="990600"/>
          </a:xfrm>
          <a:prstGeom prst="wedgeRectCallout">
            <a:avLst>
              <a:gd name="adj1" fmla="val 34653"/>
              <a:gd name="adj2" fmla="val 310565"/>
            </a:avLst>
          </a:prstGeom>
          <a:solidFill>
            <a:srgbClr val="CCB3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3400">
                <a:latin typeface="Calibri" pitchFamily="34" charset="0"/>
                <a:cs typeface="Calibri" pitchFamily="34" charset="0"/>
              </a:rPr>
              <a:t>The first civilization developed in the Fertile Crescent: </a:t>
            </a:r>
            <a:r>
              <a:rPr lang="en-US" altLang="en-US" sz="3400" u="sng">
                <a:latin typeface="Calibri" pitchFamily="34" charset="0"/>
                <a:cs typeface="Calibri" pitchFamily="34" charset="0"/>
              </a:rPr>
              <a:t>Sumer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533400" y="5410200"/>
            <a:ext cx="8305800" cy="1371600"/>
          </a:xfrm>
          <a:prstGeom prst="wedgeRectCallout">
            <a:avLst>
              <a:gd name="adj1" fmla="val 2824"/>
              <a:gd name="adj2" fmla="val 3565"/>
            </a:avLst>
          </a:prstGeom>
          <a:solidFill>
            <a:srgbClr val="FFFF99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3400">
                <a:latin typeface="Calibri" pitchFamily="34" charset="0"/>
                <a:cs typeface="Calibri" pitchFamily="34" charset="0"/>
              </a:rPr>
              <a:t>But, surrounding deserts &amp; the lack of natural barriers attracted outsiders to Mesopotamia </a:t>
            </a:r>
            <a:br>
              <a:rPr lang="en-US" altLang="en-US" sz="3400">
                <a:latin typeface="Calibri" pitchFamily="34" charset="0"/>
                <a:cs typeface="Calibri" pitchFamily="34" charset="0"/>
              </a:rPr>
            </a:br>
            <a:r>
              <a:rPr lang="en-US" altLang="en-US" sz="3400">
                <a:latin typeface="Calibri" pitchFamily="34" charset="0"/>
                <a:cs typeface="Calibri" pitchFamily="34" charset="0"/>
              </a:rPr>
              <a:t>made the Sumerians vulnerable to attack </a:t>
            </a:r>
            <a:endParaRPr lang="en-US" altLang="en-US" sz="3400" u="sng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9893" y="0"/>
            <a:ext cx="6931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Bell MT" panose="02020503060305020303" pitchFamily="18" charset="0"/>
              </a:rPr>
              <a:t>SSWH1 Analyze the origins, structures, and interactions of societies in the ancient world from 3500 BCE/BC to 500 BCE/BC</a:t>
            </a:r>
            <a:r>
              <a:rPr lang="en-US" sz="900" dirty="0" smtClean="0">
                <a:solidFill>
                  <a:schemeClr val="tx1"/>
                </a:solidFill>
                <a:latin typeface="Bell MT" panose="02020503060305020303" pitchFamily="18" charset="0"/>
              </a:rPr>
              <a:t>.</a:t>
            </a:r>
            <a:endParaRPr lang="en-US" sz="900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r>
              <a:rPr lang="en-US" sz="900" dirty="0">
                <a:solidFill>
                  <a:schemeClr val="tx1"/>
                </a:solidFill>
                <a:latin typeface="Bell MT" panose="02020503060305020303" pitchFamily="18" charset="0"/>
              </a:rPr>
              <a:t>a. Compare and contrast Mesopotamian and Egyptian societies, include: religion, culture, economics, politics, and technology.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451" y="167657"/>
            <a:ext cx="6751048" cy="64936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5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00" y="838200"/>
            <a:ext cx="9156000" cy="1143200"/>
          </a:xfrm>
        </p:spPr>
        <p:txBody>
          <a:bodyPr/>
          <a:lstStyle/>
          <a:p>
            <a:r>
              <a:rPr lang="en-US" sz="3200" dirty="0"/>
              <a:t>Sumerians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first to develop and urban civilization in Mesopotamia (modern-day Iraq)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sz="2400" dirty="0"/>
              <a:t>Colonized the marshlands of the lower Euphrates, which together with the Tigris flows into the Persian Gulf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sz="2400" dirty="0"/>
              <a:t>Transformed swamps into fields of barley and groves of date palms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" y="6324600"/>
            <a:ext cx="6141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Bell MT" panose="02020503060305020303" pitchFamily="18" charset="0"/>
              </a:rPr>
              <a:t>SSWH1 Analyze the origins, structures, and interactions of societies in the ancient world from 3500 BCE/BC to 500 BCE/BC</a:t>
            </a:r>
            <a:r>
              <a:rPr lang="en-US" sz="900" dirty="0" smtClean="0">
                <a:solidFill>
                  <a:schemeClr val="bg1"/>
                </a:solidFill>
                <a:latin typeface="Bell MT" panose="02020503060305020303" pitchFamily="18" charset="0"/>
              </a:rPr>
              <a:t>.</a:t>
            </a:r>
            <a:endParaRPr lang="en-US" sz="9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Bell MT" panose="02020503060305020303" pitchFamily="18" charset="0"/>
              </a:rPr>
              <a:t>a. Compare and contrast Mesopotamian and Egyptian societies, include: religion, culture, economics, politics, and technology.</a:t>
            </a:r>
          </a:p>
        </p:txBody>
      </p:sp>
    </p:spTree>
    <p:extLst>
      <p:ext uri="{BB962C8B-B14F-4D97-AF65-F5344CB8AC3E}">
        <p14:creationId xmlns:p14="http://schemas.microsoft.com/office/powerpoint/2010/main" val="37015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Sumerians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>
              <a:buFont typeface="Arial" panose="020B0604020202020204" pitchFamily="34" charset="0"/>
              <a:buChar char="•"/>
            </a:pPr>
            <a:r>
              <a:rPr lang="en-US" dirty="0"/>
              <a:t>Approximately 3000BCE their hut settlements gradually evolved into twelve independent city-states (city and its surround countryside)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dirty="0"/>
              <a:t>Each city-state had a walled urban area made up of simple mud-brick dwellings and a ceremonial and administrative center dominated by a Ziggurat</a:t>
            </a:r>
            <a:r>
              <a:rPr lang="en-US" dirty="0" smtClean="0"/>
              <a:t>.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dirty="0" smtClean="0"/>
              <a:t>Populations: tens of thousands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228600" y="6324600"/>
            <a:ext cx="6141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Bell MT" panose="02020503060305020303" pitchFamily="18" charset="0"/>
              </a:rPr>
              <a:t>SSWH1 Analyze the origins, structures, and interactions of societies in the ancient world from 3500 BCE/BC to 500 BCE/BC</a:t>
            </a:r>
            <a:r>
              <a:rPr lang="en-US" sz="900" dirty="0" smtClean="0">
                <a:solidFill>
                  <a:schemeClr val="bg1"/>
                </a:solidFill>
                <a:latin typeface="Bell MT" panose="02020503060305020303" pitchFamily="18" charset="0"/>
              </a:rPr>
              <a:t>.</a:t>
            </a:r>
            <a:endParaRPr lang="en-US" sz="9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Bell MT" panose="02020503060305020303" pitchFamily="18" charset="0"/>
              </a:rPr>
              <a:t>a. Compare and contrast Mesopotamian and Egyptian societies, include: religion, culture, economics, politics, and technology.</a:t>
            </a:r>
          </a:p>
        </p:txBody>
      </p:sp>
    </p:spTree>
    <p:extLst>
      <p:ext uri="{BB962C8B-B14F-4D97-AF65-F5344CB8AC3E}">
        <p14:creationId xmlns:p14="http://schemas.microsoft.com/office/powerpoint/2010/main" val="23286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ooks Template">
  <a:themeElements>
    <a:clrScheme name="Dad's tie design template 7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Dad's tie design 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's tie design templa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design templa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design templat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Brooks Template</Template>
  <TotalTime>814</TotalTime>
  <Words>931</Words>
  <Application>Microsoft Office PowerPoint</Application>
  <PresentationFormat>On-screen Show (4:3)</PresentationFormat>
  <Paragraphs>108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Bell MT</vt:lpstr>
      <vt:lpstr>Calibri</vt:lpstr>
      <vt:lpstr>Sniglet</vt:lpstr>
      <vt:lpstr>Times New Roman</vt:lpstr>
      <vt:lpstr>Walter Turncoat</vt:lpstr>
      <vt:lpstr>Brooks Template</vt:lpstr>
      <vt:lpstr>Ursula template</vt:lpstr>
      <vt:lpstr>PowerPoint Presentation</vt:lpstr>
      <vt:lpstr>River Valley Civilizations</vt:lpstr>
      <vt:lpstr>PowerPoint Presentation</vt:lpstr>
      <vt:lpstr>Features that Define a Civilization</vt:lpstr>
      <vt:lpstr>PowerPoint Presentation</vt:lpstr>
      <vt:lpstr>PowerPoint Presentation</vt:lpstr>
      <vt:lpstr>PowerPoint Presentation</vt:lpstr>
      <vt:lpstr>Sumerians </vt:lpstr>
      <vt:lpstr>Sumerians</vt:lpstr>
      <vt:lpstr>Ziggurat</vt:lpstr>
      <vt:lpstr>Achievements </vt:lpstr>
      <vt:lpstr>Warfare</vt:lpstr>
      <vt:lpstr>Legacy</vt:lpstr>
      <vt:lpstr>Akkad</vt:lpstr>
      <vt:lpstr>Akkad</vt:lpstr>
    </vt:vector>
  </TitlesOfParts>
  <Company>GCPS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Brooks Baggett</dc:creator>
  <cp:lastModifiedBy>Newton, John</cp:lastModifiedBy>
  <cp:revision>99</cp:revision>
  <dcterms:created xsi:type="dcterms:W3CDTF">2010-08-02T14:22:12Z</dcterms:created>
  <dcterms:modified xsi:type="dcterms:W3CDTF">2019-08-14T03:39:52Z</dcterms:modified>
</cp:coreProperties>
</file>